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714" r:id="rId2"/>
    <p:sldId id="729" r:id="rId3"/>
    <p:sldId id="700" r:id="rId4"/>
    <p:sldId id="720" r:id="rId5"/>
    <p:sldId id="731" r:id="rId6"/>
    <p:sldId id="457" r:id="rId7"/>
    <p:sldId id="730" r:id="rId8"/>
    <p:sldId id="734" r:id="rId9"/>
    <p:sldId id="701" r:id="rId10"/>
    <p:sldId id="386" r:id="rId11"/>
    <p:sldId id="602" r:id="rId12"/>
    <p:sldId id="633" r:id="rId13"/>
    <p:sldId id="735" r:id="rId14"/>
    <p:sldId id="724" r:id="rId15"/>
    <p:sldId id="736" r:id="rId16"/>
    <p:sldId id="702" r:id="rId17"/>
    <p:sldId id="567" r:id="rId18"/>
    <p:sldId id="704" r:id="rId19"/>
    <p:sldId id="705" r:id="rId20"/>
    <p:sldId id="706" r:id="rId21"/>
    <p:sldId id="707" r:id="rId22"/>
    <p:sldId id="568" r:id="rId23"/>
    <p:sldId id="570" r:id="rId24"/>
    <p:sldId id="585" r:id="rId25"/>
    <p:sldId id="709" r:id="rId26"/>
    <p:sldId id="710" r:id="rId27"/>
    <p:sldId id="591" r:id="rId28"/>
    <p:sldId id="711" r:id="rId29"/>
    <p:sldId id="594" r:id="rId30"/>
    <p:sldId id="715" r:id="rId31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00"/>
    <a:srgbClr val="415463"/>
    <a:srgbClr val="EA8010"/>
    <a:srgbClr val="231F20"/>
    <a:srgbClr val="91BA5B"/>
    <a:srgbClr val="A6A6A6"/>
    <a:srgbClr val="5B9BD5"/>
    <a:srgbClr val="A9D18E"/>
    <a:srgbClr val="FFC000"/>
    <a:srgbClr val="C5C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46" autoAdjust="0"/>
    <p:restoredTop sz="94662" autoAdjust="0"/>
  </p:normalViewPr>
  <p:slideViewPr>
    <p:cSldViewPr snapToGrid="0">
      <p:cViewPr varScale="1">
        <p:scale>
          <a:sx n="76" d="100"/>
          <a:sy n="76" d="100"/>
        </p:scale>
        <p:origin x="-450" y="-102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17-10-27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17-10-27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t>17-10-27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t>17-10-27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826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华宇</a:t>
            </a:r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物流合作预案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降低用油成本，提升管理效率！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2.1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企业用油管理痛点及西航石化优势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176395" y="1956633"/>
            <a:ext cx="2662914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开票不及时，有期限</a:t>
            </a: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油卡剩余零钱无法开票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591169" y="2628900"/>
            <a:ext cx="326390" cy="5715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572000"/>
            <a:ext cx="247650" cy="935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加油卡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4017010" y="3227853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价格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1587500" y="4350068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资金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4955540" y="3841115"/>
            <a:ext cx="441325" cy="1763395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油卡采购价格高</a:t>
            </a:r>
          </a:p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几乎没有优惠</a:t>
            </a: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通用性低</a:t>
            </a:r>
          </a:p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丢失或冻结后需人工解锁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14705" y="2794000"/>
            <a:ext cx="441325" cy="126873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r" eaLnBrk="1" latinLnBrk="0" hangingPunct="1"/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垫资额度较大</a:t>
            </a:r>
          </a:p>
          <a:p>
            <a:pPr algn="r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资金周转不及时</a:t>
            </a: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企业痛点</a:t>
            </a: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线上油卡，方便高效，通用性强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信用账期长，借款利息低，借用方便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en-US" altLang="zh-CN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及时、按需、全额开发票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充值消费均返点，市场最优价格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528" y="3609"/>
              <a:ext cx="2454" cy="4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西航石化优势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线上对账快捷，管理方便，大数据支撑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649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企业用油管理系统概述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5367" name="Group 54"/>
          <p:cNvGrpSpPr/>
          <p:nvPr/>
        </p:nvGrpSpPr>
        <p:grpSpPr bwMode="auto">
          <a:xfrm>
            <a:off x="646430" y="2198370"/>
            <a:ext cx="5798820" cy="3258820"/>
            <a:chOff x="7971596" y="2012514"/>
            <a:chExt cx="3528466" cy="4015541"/>
          </a:xfrm>
        </p:grpSpPr>
        <p:grpSp>
          <p:nvGrpSpPr>
            <p:cNvPr id="15369" name="Group 34"/>
            <p:cNvGrpSpPr/>
            <p:nvPr/>
          </p:nvGrpSpPr>
          <p:grpSpPr bwMode="auto">
            <a:xfrm>
              <a:off x="7971596" y="2012514"/>
              <a:ext cx="3528466" cy="419221"/>
              <a:chOff x="695326" y="2120464"/>
              <a:chExt cx="3528466" cy="419221"/>
            </a:xfrm>
          </p:grpSpPr>
          <p:grpSp>
            <p:nvGrpSpPr>
              <p:cNvPr id="15376" name="Group 35"/>
              <p:cNvGrpSpPr/>
              <p:nvPr/>
            </p:nvGrpSpPr>
            <p:grpSpPr bwMode="auto">
              <a:xfrm>
                <a:off x="695326" y="2120464"/>
                <a:ext cx="3528466" cy="419221"/>
                <a:chOff x="695326" y="2393025"/>
                <a:chExt cx="3528466" cy="419221"/>
              </a:xfrm>
            </p:grpSpPr>
            <p:sp>
              <p:nvSpPr>
                <p:cNvPr id="9" name="Rectangle 37"/>
                <p:cNvSpPr/>
                <p:nvPr/>
              </p:nvSpPr>
              <p:spPr>
                <a:xfrm>
                  <a:off x="695326" y="2393025"/>
                  <a:ext cx="3528466" cy="419221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5379" name="Group 38"/>
                <p:cNvGrpSpPr/>
                <p:nvPr/>
              </p:nvGrpSpPr>
              <p:grpSpPr bwMode="auto">
                <a:xfrm>
                  <a:off x="836297" y="2542119"/>
                  <a:ext cx="3178964" cy="112874"/>
                  <a:chOff x="830562" y="2506951"/>
                  <a:chExt cx="3178964" cy="112874"/>
                </a:xfrm>
              </p:grpSpPr>
              <p:sp>
                <p:nvSpPr>
                  <p:cNvPr id="18" name="Oval 39"/>
                  <p:cNvSpPr/>
                  <p:nvPr/>
                </p:nvSpPr>
                <p:spPr>
                  <a:xfrm>
                    <a:off x="830562" y="2514365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23" name="Oval 39"/>
                  <p:cNvSpPr/>
                  <p:nvPr/>
                </p:nvSpPr>
                <p:spPr>
                  <a:xfrm>
                    <a:off x="3952424" y="2506951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  <p:sp>
            <p:nvSpPr>
              <p:cNvPr id="37" name="speed"/>
              <p:cNvSpPr txBox="1">
                <a:spLocks noChangeArrowheads="1"/>
              </p:cNvSpPr>
              <p:nvPr/>
            </p:nvSpPr>
            <p:spPr bwMode="auto">
              <a:xfrm>
                <a:off x="1199382" y="2159615"/>
                <a:ext cx="2520354" cy="34764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西航石化</a:t>
                </a:r>
                <a:r>
                  <a:rPr lang="en-US" altLang="ko-KR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-企业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用油管理系统</a:t>
                </a:r>
              </a:p>
            </p:txBody>
          </p:sp>
        </p:grpSp>
        <p:grpSp>
          <p:nvGrpSpPr>
            <p:cNvPr id="15370" name="Group 44"/>
            <p:cNvGrpSpPr/>
            <p:nvPr/>
          </p:nvGrpSpPr>
          <p:grpSpPr bwMode="auto">
            <a:xfrm>
              <a:off x="7978835" y="2910098"/>
              <a:ext cx="3514286" cy="3117957"/>
              <a:chOff x="695326" y="4076626"/>
              <a:chExt cx="3514286" cy="1907032"/>
            </a:xfrm>
          </p:grpSpPr>
          <p:sp>
            <p:nvSpPr>
              <p:cNvPr id="15374" name="Freeform 5"/>
              <p:cNvSpPr/>
              <p:nvPr/>
            </p:nvSpPr>
            <p:spPr bwMode="auto">
              <a:xfrm>
                <a:off x="695326" y="4076626"/>
                <a:ext cx="133367" cy="1907032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5" name="Freeform 8"/>
              <p:cNvSpPr/>
              <p:nvPr/>
            </p:nvSpPr>
            <p:spPr bwMode="auto">
              <a:xfrm>
                <a:off x="4073180" y="4076626"/>
                <a:ext cx="136432" cy="1907032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1073150" y="3096260"/>
            <a:ext cx="4946015" cy="1921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该系统是西航石化</a:t>
            </a:r>
            <a:r>
              <a:rPr sz="14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历时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2年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多，拜访国内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大、中、小型物流企业，深入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一线物流货车司机，收集整理真实有效需求，于2016年全国首创推出了智能化企业用油管理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SAAS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平台。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该系统是集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权限管理、用油管理、车辆管理、</a:t>
            </a:r>
            <a:r>
              <a:rPr lang="zh-CN" altLang="en-US"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公司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管理、财务对账、发票开具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等为一体的智能化SAAS系统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。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046595" y="1881505"/>
            <a:ext cx="4221480" cy="412813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08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获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取账号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技术部门给予合作企业开设独立的账号系统并给予系统登录资格，包括登录账号、登录密码、财务分配密码等内容</a:t>
            </a: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</a:p>
          <a:p>
            <a:pPr algn="r">
              <a:spcAft>
                <a:spcPts val="600"/>
              </a:spcAft>
            </a:pP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初期会提供培训服务并安排专人为乙方提供技术服务咨询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2.3</a:t>
            </a:r>
            <a:r>
              <a:rPr 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项目合作方案具体实施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步骤</a:t>
            </a:r>
            <a:endParaRPr lang="en-US" altLang="zh-CN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预存油款，后期开票</a:t>
            </a:r>
          </a:p>
          <a:p>
            <a:pPr algn="l">
              <a:spcAft>
                <a:spcPts val="600"/>
              </a:spcAft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用油企业给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账户打款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后，账户里会获取对应的使用额度；发票可以不定时、不定额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、随时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申请，邮寄费用及开票税点，均由西航石化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承担</a:t>
            </a: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9150" y="4047490"/>
            <a:ext cx="4337050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分配金额，管理子企业或司机</a:t>
            </a:r>
          </a:p>
          <a:p>
            <a:pPr algn="r">
              <a:spcAft>
                <a:spcPts val="600"/>
              </a:spcAft>
            </a:pPr>
            <a:r>
              <a:rPr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用油企业将公司账户额度根据实际情况，分配给子账户公司或司机，子账户公司可将额度继续分配给对应司机，</a:t>
            </a:r>
            <a:r>
              <a:rPr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司机用个人手机登陆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微信公众号</a:t>
            </a:r>
            <a:r>
              <a:rPr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后使用加油扫码支付</a:t>
            </a:r>
            <a:endParaRPr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933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签订合同</a:t>
            </a:r>
          </a:p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altLang="zh-CN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甲乙双方经过线下协商沟通，确定好合作意向，并对充值金额、对应账户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优惠条件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发票抬头及邮寄地址等细节敲定后，就可以进入签订合同走流程环节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82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金融服务</a:t>
            </a: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合作企业满足一定的条件并通过风控部门的风险评估后，即可给予一定的信用账期与贷款服务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01.公司及模式介绍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.项目合作优势及合作流程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67631" y="3770630"/>
            <a:ext cx="534098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03. 合作具体实施方案</a:t>
            </a:r>
            <a:endParaRPr lang="zh-CN" altLang="en-US" dirty="0">
              <a:sym typeface="+mn-ea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67631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571298" y="1762177"/>
            <a:ext cx="4370705" cy="97155"/>
            <a:chOff x="10350" y="2715"/>
            <a:chExt cx="6883" cy="663"/>
          </a:xfrm>
        </p:grpSpPr>
        <p:sp>
          <p:nvSpPr>
            <p:cNvPr id="11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68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合作具体实施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方案</a:t>
            </a:r>
            <a:endParaRPr lang="zh-CN" altLang="en-US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3.1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华宇物流项目落地实施方案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5350475" y="3397236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5475088" y="174987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5345866" y="2139442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配送服务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5" name="组合 154"/>
          <p:cNvGrpSpPr/>
          <p:nvPr/>
        </p:nvGrpSpPr>
        <p:grpSpPr>
          <a:xfrm>
            <a:off x="5324891" y="4287254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数据服务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5461846" y="3035177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332624" y="3424749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发票服务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6809306" y="2132051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通过系统预约或协议预约，定点配送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6809867" y="3431164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按照企业需要按时实额开发票并邮寄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6824232" y="4698120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使用企业用油管理平台提供加油数据服务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595820" y="1932836"/>
            <a:ext cx="4026284" cy="369332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9130" y="1932835"/>
            <a:ext cx="420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Step1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kumimoji="1"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首个试点服务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城市 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---- 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天津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46" y="3860682"/>
            <a:ext cx="3756411" cy="2428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圆角矩形 19"/>
          <p:cNvSpPr/>
          <p:nvPr/>
        </p:nvSpPr>
        <p:spPr>
          <a:xfrm>
            <a:off x="595819" y="2584188"/>
            <a:ext cx="4026285" cy="329638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4"/>
          <p:cNvSpPr txBox="1"/>
          <p:nvPr/>
        </p:nvSpPr>
        <p:spPr>
          <a:xfrm>
            <a:off x="649130" y="2584187"/>
            <a:ext cx="408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Step2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：服务覆盖主流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70%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以上车辆</a:t>
            </a:r>
            <a:endParaRPr kumimoji="1" lang="zh-CN" altLang="en-US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97908" y="3250154"/>
            <a:ext cx="4024196" cy="339488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4"/>
          <p:cNvSpPr txBox="1"/>
          <p:nvPr/>
        </p:nvSpPr>
        <p:spPr>
          <a:xfrm>
            <a:off x="663743" y="3250153"/>
            <a:ext cx="397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Step3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：服务覆盖全国</a:t>
            </a:r>
            <a:r>
              <a:rPr kumimoji="1"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100%</a:t>
            </a:r>
            <a:r>
              <a:rPr kumimoji="1"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的车辆</a:t>
            </a:r>
            <a:endParaRPr kumimoji="1" lang="zh-CN" altLang="en-US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01.公司及模式介绍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87987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.项目合作优势及合作流程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67631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具体实施方案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80157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04. </a:t>
            </a:r>
            <a:r>
              <a:rPr lang="zh-CN" altLang="en-US" dirty="0"/>
              <a:t>产品介绍</a:t>
            </a:r>
            <a:endParaRPr lang="zh-CN" altLang="en-US" dirty="0"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571298" y="1762177"/>
            <a:ext cx="4370705" cy="97155"/>
            <a:chOff x="10350" y="2715"/>
            <a:chExt cx="6883" cy="663"/>
          </a:xfrm>
        </p:grpSpPr>
        <p:sp>
          <p:nvSpPr>
            <p:cNvPr id="11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68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企业管理系统使用介绍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&amp;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司机端使用介绍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173112" y="1873250"/>
            <a:ext cx="792180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使用介绍</a:t>
            </a:r>
            <a:endParaRPr lang="en-US" alt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</a:p>
        </p:txBody>
      </p:sp>
      <p:pic>
        <p:nvPicPr>
          <p:cNvPr id="2" name="图片 1" descr="P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655" y="3637280"/>
            <a:ext cx="1031875" cy="925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193915" y="3394075"/>
            <a:ext cx="3902710" cy="2184400"/>
            <a:chOff x="11329" y="5345"/>
            <a:chExt cx="6146" cy="3440"/>
          </a:xfrm>
        </p:grpSpPr>
        <p:sp>
          <p:nvSpPr>
            <p:cNvPr id="89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7696" name="Freeform 5"/>
            <p:cNvSpPr/>
            <p:nvPr/>
          </p:nvSpPr>
          <p:spPr bwMode="auto">
            <a:xfrm>
              <a:off x="11821" y="5994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0" name="Rectangle 3"/>
            <p:cNvSpPr txBox="1">
              <a:spLocks noChangeArrowheads="1"/>
            </p:cNvSpPr>
            <p:nvPr/>
          </p:nvSpPr>
          <p:spPr bwMode="auto">
            <a:xfrm>
              <a:off x="13332" y="5599"/>
              <a:ext cx="2157" cy="617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提示</a:t>
              </a:r>
            </a:p>
          </p:txBody>
        </p:sp>
        <p:sp>
          <p:nvSpPr>
            <p:cNvPr id="30" name="Freeform 5"/>
            <p:cNvSpPr/>
            <p:nvPr/>
          </p:nvSpPr>
          <p:spPr bwMode="auto">
            <a:xfrm rot="10800000">
              <a:off x="16877" y="6066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登录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7410" y="1634490"/>
            <a:ext cx="630172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登录地址：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http://wuliu.yobangbang.com/WL/login.html</a:t>
            </a:r>
          </a:p>
        </p:txBody>
      </p:sp>
      <p:pic>
        <p:nvPicPr>
          <p:cNvPr id="5" name="Picture 2" descr="Monitor.png"/>
          <p:cNvPicPr>
            <a:picLocks noChangeAspect="1"/>
          </p:cNvPicPr>
          <p:nvPr/>
        </p:nvPicPr>
        <p:blipFill>
          <a:blip r:embed="rId2"/>
          <a:srcRect b="17417"/>
          <a:stretch>
            <a:fillRect/>
          </a:stretch>
        </p:blipFill>
        <p:spPr>
          <a:xfrm>
            <a:off x="574675" y="2175510"/>
            <a:ext cx="6345555" cy="4367530"/>
          </a:xfrm>
          <a:prstGeom prst="rect">
            <a:avLst/>
          </a:prstGeom>
        </p:spPr>
      </p:pic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7622540" y="4239260"/>
            <a:ext cx="3094355" cy="9607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请谨慎保管本公司的账号与密码；</a:t>
            </a:r>
          </a:p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公司给司机分配额度后，司机手机登录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才能看到对应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卡并用于加油支付。</a:t>
            </a:r>
          </a:p>
        </p:txBody>
      </p:sp>
      <p:pic>
        <p:nvPicPr>
          <p:cNvPr id="14" name="图片 13" descr="C:\Users\DELL\Desktop\图片1.png图片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3443" y="2505075"/>
            <a:ext cx="5748655" cy="3265170"/>
          </a:xfrm>
          <a:prstGeom prst="rect">
            <a:avLst/>
          </a:prstGeom>
        </p:spPr>
      </p:pic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3725" y="2358390"/>
            <a:ext cx="2338070" cy="3558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司机管理.png司机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2820" y="2117090"/>
            <a:ext cx="7827645" cy="3274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3854450" y="2711450"/>
            <a:ext cx="1873885" cy="273050"/>
            <a:chOff x="7140" y="4776"/>
            <a:chExt cx="2951" cy="430"/>
          </a:xfrm>
        </p:grpSpPr>
        <p:sp>
          <p:nvSpPr>
            <p:cNvPr id="9" name="圆角矩形 8"/>
            <p:cNvSpPr/>
            <p:nvPr/>
          </p:nvSpPr>
          <p:spPr>
            <a:xfrm>
              <a:off x="8267" y="4776"/>
              <a:ext cx="1824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可分配总金额</a:t>
              </a:r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7490" y="4994"/>
              <a:ext cx="777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7140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" name="图片 19" descr="C:\Users\DELL\Desktop\增加司机.png增加司机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61170" y="2020888"/>
            <a:ext cx="2198370" cy="291719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200" y="1590675"/>
            <a:ext cx="1142365" cy="1338580"/>
            <a:chOff x="1140" y="2505"/>
            <a:chExt cx="1799" cy="2108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/>
            <p:nvPr/>
          </p:nvCxnSpPr>
          <p:spPr>
            <a:xfrm rot="5400000">
              <a:off x="587" y="3283"/>
              <a:ext cx="1763" cy="656"/>
            </a:xfrm>
            <a:prstGeom prst="bentConnector4">
              <a:avLst>
                <a:gd name="adj1" fmla="val -141"/>
                <a:gd name="adj2" fmla="val 13346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435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32495" y="277495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703830" y="5330190"/>
            <a:ext cx="2538095" cy="800735"/>
            <a:chOff x="3928" y="8754"/>
            <a:chExt cx="3997" cy="1261"/>
          </a:xfrm>
        </p:grpSpPr>
        <p:sp>
          <p:nvSpPr>
            <p:cNvPr id="41" name="圆角矩形 40"/>
            <p:cNvSpPr/>
            <p:nvPr/>
          </p:nvSpPr>
          <p:spPr>
            <a:xfrm>
              <a:off x="4363" y="9317"/>
              <a:ext cx="356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授信：可使用公司额度；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非授信：需分配额度才能使用</a:t>
              </a:r>
            </a:p>
          </p:txBody>
        </p:sp>
        <p:cxnSp>
          <p:nvCxnSpPr>
            <p:cNvPr id="42" name="肘形连接符 41"/>
            <p:cNvCxnSpPr>
              <a:stCxn id="41" idx="1"/>
              <a:endCxn id="43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54750" y="5348605"/>
            <a:ext cx="2874645" cy="801370"/>
            <a:chOff x="3928" y="8754"/>
            <a:chExt cx="4527" cy="1262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409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恢复额度：恢复授信额度，可收回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4776470"/>
            <a:ext cx="1778635" cy="569595"/>
            <a:chOff x="13314" y="7522"/>
            <a:chExt cx="2801" cy="897"/>
          </a:xfrm>
        </p:grpSpPr>
        <p:cxnSp>
          <p:nvCxnSpPr>
            <p:cNvPr id="50" name="肘形连接符 49"/>
            <p:cNvCxnSpPr/>
            <p:nvPr/>
          </p:nvCxnSpPr>
          <p:spPr>
            <a:xfrm flipV="1">
              <a:off x="13314" y="7797"/>
              <a:ext cx="2681" cy="623"/>
            </a:xfrm>
            <a:prstGeom prst="bentConnector3">
              <a:avLst>
                <a:gd name="adj1" fmla="val 9962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5861" y="752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01.公司及模式介绍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87987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.项目合作优势及合作流程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80157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具体实施方案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92683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21"/>
          <p:cNvGrpSpPr/>
          <p:nvPr/>
        </p:nvGrpSpPr>
        <p:grpSpPr>
          <a:xfrm>
            <a:off x="6572250" y="1676400"/>
            <a:ext cx="4370388" cy="420688"/>
            <a:chOff x="10350" y="2715"/>
            <a:chExt cx="6883" cy="663"/>
          </a:xfrm>
        </p:grpSpPr>
        <p:sp>
          <p:nvSpPr>
            <p:cNvPr id="13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10513" y="287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4.3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公司用油管理.png公司用油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2025" y="2268220"/>
            <a:ext cx="7866380" cy="3133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增加物流公司.png增加物流公司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0888"/>
            <a:ext cx="2198370" cy="204597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1792605"/>
            <a:chOff x="1141" y="2505"/>
            <a:chExt cx="1798" cy="2823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endCxn id="27" idx="2"/>
            </p:cNvCxnSpPr>
            <p:nvPr/>
          </p:nvCxnSpPr>
          <p:spPr>
            <a:xfrm rot="5400000">
              <a:off x="234" y="3637"/>
              <a:ext cx="2471" cy="656"/>
            </a:xfrm>
            <a:prstGeom prst="bentConnector4">
              <a:avLst>
                <a:gd name="adj1" fmla="val -20"/>
                <a:gd name="adj2" fmla="val 135594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507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6766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35700" y="5368290"/>
            <a:ext cx="2715895" cy="641350"/>
            <a:chOff x="3928" y="8754"/>
            <a:chExt cx="4277" cy="1010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3842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53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3919855"/>
            <a:ext cx="1868170" cy="1445895"/>
            <a:chOff x="13314" y="6143"/>
            <a:chExt cx="2942" cy="2277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314" y="6398"/>
              <a:ext cx="2821" cy="202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4.4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发票开具管理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开具发票.png开具发票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8535" y="2282825"/>
            <a:ext cx="7803515" cy="276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申请发票.png申请发票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8825"/>
            <a:ext cx="2198370" cy="203009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2225675"/>
            <a:chOff x="1141" y="2505"/>
            <a:chExt cx="1798" cy="3505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141" y="2719"/>
              <a:ext cx="655" cy="3163"/>
            </a:xfrm>
            <a:prstGeom prst="bentConnector3">
              <a:avLst>
                <a:gd name="adj1" fmla="val 15725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2" y="5755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8671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949700" y="1590675"/>
            <a:ext cx="2522855" cy="1362710"/>
            <a:chOff x="3928" y="6863"/>
            <a:chExt cx="3973" cy="2146"/>
          </a:xfrm>
        </p:grpSpPr>
        <p:sp>
          <p:nvSpPr>
            <p:cNvPr id="46" name="圆角矩形 45"/>
            <p:cNvSpPr/>
            <p:nvPr/>
          </p:nvSpPr>
          <p:spPr>
            <a:xfrm>
              <a:off x="4363" y="6863"/>
              <a:ext cx="3538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只有充值的金额可用于开发票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0"/>
            </p:cNvCxnSpPr>
            <p:nvPr/>
          </p:nvCxnSpPr>
          <p:spPr>
            <a:xfrm rot="10800000" flipV="1">
              <a:off x="4056" y="7087"/>
              <a:ext cx="307" cy="16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16620" y="3919855"/>
            <a:ext cx="1920240" cy="932815"/>
            <a:chOff x="13232" y="6143"/>
            <a:chExt cx="3024" cy="1469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232" y="6398"/>
              <a:ext cx="2903" cy="121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01822" y="1873250"/>
            <a:ext cx="769309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移动端</a:t>
            </a: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4.5</a:t>
            </a:r>
            <a:r>
              <a:rPr 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企业移动端使用：登录（有返点版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346950" y="3499485"/>
            <a:ext cx="1235710" cy="161925"/>
            <a:chOff x="11570" y="5511"/>
            <a:chExt cx="1946" cy="255"/>
          </a:xfrm>
        </p:grpSpPr>
        <p:cxnSp>
          <p:nvCxnSpPr>
            <p:cNvPr id="47" name="肘形连接符 46"/>
            <p:cNvCxnSpPr>
              <a:stCxn id="46" idx="0"/>
              <a:endCxn id="48" idx="0"/>
            </p:cNvCxnSpPr>
            <p:nvPr/>
          </p:nvCxnSpPr>
          <p:spPr>
            <a:xfrm rot="16200000" flipV="1">
              <a:off x="12492" y="4716"/>
              <a:ext cx="229" cy="1819"/>
            </a:xfrm>
            <a:prstGeom prst="bentConnector3">
              <a:avLst>
                <a:gd name="adj1" fmla="val 22227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570" y="551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01305" y="3644900"/>
            <a:ext cx="1429385" cy="774700"/>
            <a:chOff x="12443" y="5740"/>
            <a:chExt cx="2251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443" y="5740"/>
              <a:ext cx="2147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输入公司账户登录，进入首页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17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803" y="3170150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97537" y="4666338"/>
            <a:ext cx="1256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（二维码示意图）</a:t>
            </a:r>
            <a:endParaRPr kumimoji="1" lang="zh-CN" altLang="en-US" sz="1200" dirty="0"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1759" t="12311" r="13935" b="19319"/>
          <a:stretch>
            <a:fillRect/>
          </a:stretch>
        </p:blipFill>
        <p:spPr>
          <a:xfrm>
            <a:off x="1026160" y="1857375"/>
            <a:ext cx="749300" cy="655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4.6</a:t>
            </a:r>
            <a:r>
              <a:rPr 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车辆管理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点击首页车辆管理，进入车辆管理页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，可添加司机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9925" y="4772025"/>
            <a:ext cx="1673225" cy="577215"/>
            <a:chOff x="6000" y="1971"/>
            <a:chExt cx="2635" cy="909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4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司机类别标志：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7891" y="2099"/>
              <a:ext cx="489" cy="398"/>
            </a:xfrm>
            <a:prstGeom prst="bentConnector3">
              <a:avLst>
                <a:gd name="adj1" fmla="val 5010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838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9925" y="5600700"/>
            <a:ext cx="3495675" cy="567690"/>
            <a:chOff x="6000" y="1971"/>
            <a:chExt cx="5505" cy="894"/>
          </a:xfrm>
        </p:grpSpPr>
        <p:sp>
          <p:nvSpPr>
            <p:cNvPr id="31" name="圆角矩形 30"/>
            <p:cNvSpPr/>
            <p:nvPr/>
          </p:nvSpPr>
          <p:spPr>
            <a:xfrm>
              <a:off x="6000" y="2099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点击按钮，可进行对应操作</a:t>
              </a:r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2" name="肘形连接符 31"/>
            <p:cNvCxnSpPr>
              <a:stCxn id="31" idx="3"/>
              <a:endCxn id="38" idx="4"/>
            </p:cNvCxnSpPr>
            <p:nvPr/>
          </p:nvCxnSpPr>
          <p:spPr>
            <a:xfrm flipV="1">
              <a:off x="7891" y="2226"/>
              <a:ext cx="3487" cy="25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1125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11700" y="4020185"/>
            <a:ext cx="4181475" cy="2548890"/>
            <a:chOff x="7420" y="6331"/>
            <a:chExt cx="6585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420" y="7755"/>
              <a:ext cx="5441" cy="2590"/>
              <a:chOff x="5827" y="545"/>
              <a:chExt cx="5441" cy="259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点击车辆栏，进入车辆详情页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082" y="673"/>
                <a:ext cx="1673" cy="2231"/>
              </a:xfrm>
              <a:prstGeom prst="bentConnector3">
                <a:avLst>
                  <a:gd name="adj1" fmla="val 72683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827" y="545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点击更多可删除该车辆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4635" y="429704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点击对应项可修改车辆信息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65" y="1834515"/>
            <a:ext cx="758190" cy="64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收支明细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点击首页收支明细，进入收支明细页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10" name="圆角矩形 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98695" y="2481580"/>
            <a:ext cx="837565" cy="1537970"/>
            <a:chOff x="-2474" y="3694"/>
            <a:chExt cx="1319" cy="2422"/>
          </a:xfrm>
        </p:grpSpPr>
        <p:cxnSp>
          <p:nvCxnSpPr>
            <p:cNvPr id="33" name="肘形连接符 32"/>
            <p:cNvCxnSpPr>
              <a:stCxn id="14" idx="1"/>
              <a:endCxn id="34" idx="6"/>
            </p:cNvCxnSpPr>
            <p:nvPr/>
          </p:nvCxnSpPr>
          <p:spPr>
            <a:xfrm rot="10800000">
              <a:off x="-2219" y="3821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11600" y="5455920"/>
            <a:ext cx="6247765" cy="1182370"/>
            <a:chOff x="6415" y="1111"/>
            <a:chExt cx="9839" cy="1862"/>
          </a:xfrm>
        </p:grpSpPr>
        <p:grpSp>
          <p:nvGrpSpPr>
            <p:cNvPr id="7" name="组合 6"/>
            <p:cNvGrpSpPr/>
            <p:nvPr/>
          </p:nvGrpSpPr>
          <p:grpSpPr>
            <a:xfrm>
              <a:off x="6415" y="1111"/>
              <a:ext cx="6566" cy="1862"/>
              <a:chOff x="4336" y="1622"/>
              <a:chExt cx="6566" cy="186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998" y="3021"/>
                <a:ext cx="3904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点击收支，可进入该收支详情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4"/>
              </p:cNvCxnSpPr>
              <p:nvPr/>
            </p:nvCxnSpPr>
            <p:spPr>
              <a:xfrm rot="10800000">
                <a:off x="4464" y="1877"/>
                <a:ext cx="2534" cy="1376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4336" y="162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1" name="肘形连接符 20"/>
            <p:cNvCxnSpPr>
              <a:stCxn id="15" idx="2"/>
            </p:cNvCxnSpPr>
            <p:nvPr/>
          </p:nvCxnSpPr>
          <p:spPr>
            <a:xfrm rot="5400000">
              <a:off x="14346" y="838"/>
              <a:ext cx="532" cy="328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69925" y="4499610"/>
            <a:ext cx="3403600" cy="791845"/>
            <a:chOff x="6000" y="1542"/>
            <a:chExt cx="5360" cy="1247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8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不同颜色代表收入和支出明细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8114" y="1670"/>
              <a:ext cx="2991" cy="784"/>
            </a:xfrm>
            <a:prstGeom prst="bentConnector3">
              <a:avLst>
                <a:gd name="adj1" fmla="val 107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105" y="154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22520" y="4275455"/>
            <a:ext cx="2772410" cy="537210"/>
            <a:chOff x="4253" y="1828"/>
            <a:chExt cx="4366" cy="846"/>
          </a:xfrm>
        </p:grpSpPr>
        <p:cxnSp>
          <p:nvCxnSpPr>
            <p:cNvPr id="23" name="肘形连接符 22"/>
            <p:cNvCxnSpPr>
              <a:endCxn id="28" idx="4"/>
            </p:cNvCxnSpPr>
            <p:nvPr/>
          </p:nvCxnSpPr>
          <p:spPr>
            <a:xfrm flipV="1">
              <a:off x="4253" y="2083"/>
              <a:ext cx="4239" cy="5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8364" y="182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5" y="1903095"/>
            <a:ext cx="739140" cy="5892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4.8</a:t>
            </a:r>
            <a:r>
              <a:rPr 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发票开具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点击首页发票开具，进入发票开具页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，可申请发票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点击发票栏，进入发票详情页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513580"/>
            <a:ext cx="3483610" cy="775335"/>
            <a:chOff x="6000" y="1613"/>
            <a:chExt cx="5486" cy="1221"/>
          </a:xfrm>
        </p:grpSpPr>
        <p:sp>
          <p:nvSpPr>
            <p:cNvPr id="18" name="圆角矩形 17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不同颜色代表已开具和申请中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758"/>
            </a:xfrm>
            <a:prstGeom prst="bentConnector3">
              <a:avLst>
                <a:gd name="adj1" fmla="val 10298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20" y="1847850"/>
            <a:ext cx="699770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4.9</a:t>
            </a:r>
            <a:r>
              <a:rPr 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公司管理（有返点版）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点击首页公司管理，进入公司管理页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，可新增公司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2355" y="4020820"/>
            <a:ext cx="1313815" cy="1579880"/>
            <a:chOff x="-2356" y="6118"/>
            <a:chExt cx="2069" cy="2488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8"/>
              <a:ext cx="1814" cy="2361"/>
            </a:xfrm>
            <a:prstGeom prst="bentConnector3">
              <a:avLst>
                <a:gd name="adj1" fmla="val 4388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点击公司栏，进入公司信息页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422775"/>
            <a:ext cx="3453765" cy="870585"/>
            <a:chOff x="6047" y="1613"/>
            <a:chExt cx="5439" cy="1371"/>
          </a:xfrm>
        </p:grpSpPr>
        <p:sp>
          <p:nvSpPr>
            <p:cNvPr id="18" name="圆角矩形 17"/>
            <p:cNvSpPr/>
            <p:nvPr/>
          </p:nvSpPr>
          <p:spPr>
            <a:xfrm>
              <a:off x="6047" y="2313"/>
              <a:ext cx="2067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点击分配，可给公司分配额度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908"/>
            </a:xfrm>
            <a:prstGeom prst="bentConnector3">
              <a:avLst>
                <a:gd name="adj1" fmla="val 113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1847850"/>
            <a:ext cx="748665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4.10</a:t>
            </a:r>
            <a:r>
              <a:rPr 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使用：流水报表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点击底部流水报表，进入流水报表页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965" cy="1044"/>
              <a:chOff x="5478" y="3021"/>
              <a:chExt cx="2965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2139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点击右上搜索，可搜索对应内容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24" y="3341"/>
                <a:ext cx="680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7487"/>
              <a:ext cx="5304" cy="2858"/>
              <a:chOff x="5964" y="277"/>
              <a:chExt cx="5304" cy="285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点击流水栏，进入报表详情页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404"/>
                <a:ext cx="1536" cy="2384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27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2728595"/>
            <a:ext cx="3019425" cy="2560320"/>
            <a:chOff x="6000" y="-1198"/>
            <a:chExt cx="4755" cy="403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起止时间均可修改，筛选对应值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943"/>
              <a:ext cx="2514" cy="344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500" y="-119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5" y="1923415"/>
            <a:ext cx="514350" cy="528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4.11</a:t>
            </a:r>
            <a:r>
              <a:rPr 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使用：我的账户管理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点击我的，进入我的账户设置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636260" y="1431290"/>
            <a:ext cx="2193290" cy="827405"/>
            <a:chOff x="7052" y="3021"/>
            <a:chExt cx="3454" cy="1303"/>
          </a:xfrm>
        </p:grpSpPr>
        <p:sp>
          <p:nvSpPr>
            <p:cNvPr id="10" name="圆角矩形 9"/>
            <p:cNvSpPr/>
            <p:nvPr/>
          </p:nvSpPr>
          <p:spPr>
            <a:xfrm>
              <a:off x="7052" y="3021"/>
              <a:ext cx="2595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，可增加通知联系人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9647" y="3341"/>
              <a:ext cx="732" cy="72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10251" y="406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3938905"/>
            <a:ext cx="4095115" cy="2630170"/>
            <a:chOff x="7557" y="6203"/>
            <a:chExt cx="6449" cy="4142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6203"/>
              <a:ext cx="5304" cy="4142"/>
              <a:chOff x="5964" y="-1007"/>
              <a:chExt cx="5304" cy="414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点击设置，进入设置页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-879"/>
                <a:ext cx="1536" cy="3783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-100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3261995"/>
            <a:ext cx="3331210" cy="2026920"/>
            <a:chOff x="6000" y="-358"/>
            <a:chExt cx="5246" cy="319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进入发票信息页，可修改发票抬头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103"/>
              <a:ext cx="3005" cy="260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991" y="-35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3569970"/>
            <a:ext cx="798195" cy="161925"/>
            <a:chOff x="-2474" y="3694"/>
            <a:chExt cx="1257" cy="255"/>
          </a:xfrm>
        </p:grpSpPr>
        <p:cxnSp>
          <p:nvCxnSpPr>
            <p:cNvPr id="38" name="肘形连接符 37"/>
            <p:cNvCxnSpPr>
              <a:endCxn id="40" idx="6"/>
            </p:cNvCxnSpPr>
            <p:nvPr/>
          </p:nvCxnSpPr>
          <p:spPr>
            <a:xfrm rot="10800000">
              <a:off x="-2219" y="3822"/>
              <a:ext cx="1002" cy="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5270" y="4100830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点击对应项可修改对应内容</a:t>
            </a:r>
          </a:p>
        </p:txBody>
      </p:sp>
      <p:sp>
        <p:nvSpPr>
          <p:cNvPr id="8" name="上箭头标注 7"/>
          <p:cNvSpPr/>
          <p:nvPr/>
        </p:nvSpPr>
        <p:spPr>
          <a:xfrm>
            <a:off x="5887085" y="326199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点击联系人，可修改其信息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  <p:bldP spid="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公司及模式介绍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公司及模式介绍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华宇物流，我们竭诚为您服务！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17593329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43" y="3404424"/>
            <a:ext cx="1869367" cy="18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.1 </a:t>
            </a:r>
            <a:r>
              <a:rPr lang="zh-CN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47727" y="154542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27860" y="2062921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28177" y="1528842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536762" y="2123240"/>
            <a:ext cx="3573592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团队背景，深耕互联网加油多年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4056" y="2519168"/>
            <a:ext cx="6291368" cy="420115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石科技（北京）有限公司【 RoadStone (Beijing) Technology Co., Ltd. 】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是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专注于企业加油服务的平台型互联网企业，专为物流企业、大型车队提供用油管理解决方案，通过帮助企业、车队对接炼厂、超大型贸易商来节省企业用油成本，同时，为企业提供免费的用油管理平台，极大的提升了企业的用油管理效率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西航石化（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XiHang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Petrifaction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）系路石科技全资子公司，具备成品油经营等各项资质，该公司主要职能为油品贸易、签约管理、发票开具、资金出入账。</a:t>
            </a:r>
            <a:endParaRPr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路石科技主要为客户提供用油管理系统及技术支持，目前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已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与腾讯、支付宝、中国银联、中国外运、千方物流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丰润钢厂物流、攀钢集团、长安民生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等多家公司达成战略合作，并在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江苏、浙江、福建</a:t>
            </a:r>
            <a:r>
              <a:rPr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河北</a:t>
            </a:r>
            <a:r>
              <a:rPr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山东、广东、重庆、天津、厦门、</a:t>
            </a:r>
            <a:r>
              <a:rPr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四川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等地建立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供油系统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同时在全国</a:t>
            </a:r>
            <a:r>
              <a:rPr lang="en-US"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17</a:t>
            </a:r>
            <a:r>
              <a:rPr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个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城市建立了销售服务网点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100310" y="5901084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40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5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.2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商业模式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633923" y="3497580"/>
            <a:ext cx="1459230" cy="1469390"/>
            <a:chOff x="8264" y="6116"/>
            <a:chExt cx="2151" cy="2151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8264" y="6116"/>
              <a:ext cx="2151" cy="2151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8264" y="6457"/>
              <a:ext cx="2096" cy="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互联网加油平台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6662498" y="1521142"/>
            <a:ext cx="139890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800" b="1" kern="0" dirty="0" smtClean="0">
                <a:solidFill>
                  <a:prstClr val="white"/>
                </a:solidFill>
                <a:ea typeface="微软雅黑" panose="020B0503020204020204" charset="-122"/>
                <a:sym typeface="+mn-ea"/>
              </a:rPr>
              <a:t>上游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炼厂</a:t>
            </a: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贸易商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4411423" y="1659572"/>
            <a:ext cx="6060440" cy="4415155"/>
            <a:chOff x="4580" y="2920"/>
            <a:chExt cx="9544" cy="695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5398" y="3601"/>
              <a:ext cx="7836" cy="6272"/>
              <a:chOff x="5398" y="3601"/>
              <a:chExt cx="7836" cy="627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398" y="3601"/>
                <a:ext cx="7837" cy="6272"/>
              </a:xfrm>
              <a:prstGeom prst="ellipse">
                <a:avLst/>
              </a:prstGeom>
              <a:noFill/>
              <a:ln w="28575">
                <a:solidFill>
                  <a:srgbClr val="EA801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箭头连接符 179"/>
              <p:cNvCxnSpPr/>
              <p:nvPr/>
            </p:nvCxnSpPr>
            <p:spPr>
              <a:xfrm flipH="1">
                <a:off x="5412" y="6090"/>
                <a:ext cx="63" cy="24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1" name="直接箭头连接符 180"/>
              <p:cNvCxnSpPr/>
              <p:nvPr/>
            </p:nvCxnSpPr>
            <p:spPr>
              <a:xfrm flipV="1">
                <a:off x="12994" y="7615"/>
                <a:ext cx="93" cy="18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直接箭头连接符 181"/>
              <p:cNvCxnSpPr/>
              <p:nvPr/>
            </p:nvCxnSpPr>
            <p:spPr>
              <a:xfrm flipH="1" flipV="1">
                <a:off x="10476" y="3726"/>
                <a:ext cx="239" cy="86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70" name="组合 169"/>
            <p:cNvGrpSpPr/>
            <p:nvPr/>
          </p:nvGrpSpPr>
          <p:grpSpPr>
            <a:xfrm>
              <a:off x="4580" y="2920"/>
              <a:ext cx="9544" cy="5876"/>
              <a:chOff x="4580" y="2920"/>
              <a:chExt cx="9544" cy="5876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9229" y="4253"/>
                <a:ext cx="0" cy="15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2" name="Rectangle 10"/>
              <p:cNvSpPr>
                <a:spLocks noChangeArrowheads="1"/>
              </p:cNvSpPr>
              <p:nvPr/>
            </p:nvSpPr>
            <p:spPr bwMode="auto">
              <a:xfrm>
                <a:off x="8637" y="4319"/>
                <a:ext cx="633" cy="163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集中采购优势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9368" y="4319"/>
                <a:ext cx="582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自建配送系统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453" y="6955"/>
                <a:ext cx="1607" cy="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6533" y="6399"/>
                <a:ext cx="173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资金支持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6552" y="7046"/>
                <a:ext cx="165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风控评估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0476" y="6181"/>
                <a:ext cx="1950" cy="7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预约配送加油</a:t>
                </a:r>
                <a:endParaRPr lang="en-US" altLang="zh-CN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企业用油</a:t>
                </a: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贷款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10319" y="8360"/>
                <a:ext cx="1854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580" y="6329"/>
                <a:ext cx="1873" cy="1287"/>
                <a:chOff x="4340" y="6660"/>
                <a:chExt cx="1873" cy="1287"/>
              </a:xfrm>
            </p:grpSpPr>
            <p:sp>
              <p:nvSpPr>
                <p:cNvPr id="8" name="Oval 42"/>
                <p:cNvSpPr/>
                <p:nvPr/>
              </p:nvSpPr>
              <p:spPr>
                <a:xfrm>
                  <a:off x="4340" y="6660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67" y="6933"/>
                  <a:ext cx="1820" cy="644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00" b="1" dirty="0" smtClean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金融保理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101" name="Oval 42"/>
              <p:cNvSpPr/>
              <p:nvPr/>
            </p:nvSpPr>
            <p:spPr>
              <a:xfrm>
                <a:off x="12251" y="6328"/>
                <a:ext cx="1873" cy="1287"/>
              </a:xfrm>
              <a:prstGeom prst="flowChartAlternateProcess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278" y="6636"/>
                <a:ext cx="1820" cy="644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物流企业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862" y="2920"/>
                <a:ext cx="2734" cy="1287"/>
                <a:chOff x="4160" y="6911"/>
                <a:chExt cx="2053" cy="1287"/>
              </a:xfrm>
            </p:grpSpPr>
            <p:sp>
              <p:nvSpPr>
                <p:cNvPr id="106" name="Oval 42"/>
                <p:cNvSpPr/>
                <p:nvPr/>
              </p:nvSpPr>
              <p:spPr>
                <a:xfrm>
                  <a:off x="4250" y="6911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4160" y="6956"/>
                  <a:ext cx="2053" cy="1197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800" b="1" kern="0" dirty="0" smtClean="0">
                      <a:solidFill>
                        <a:prstClr val="white"/>
                      </a:solidFill>
                      <a:ea typeface="微软雅黑" panose="020B0503020204020204" charset="-122"/>
                      <a:sym typeface="+mn-ea"/>
                    </a:rPr>
                    <a:t>上游</a:t>
                  </a:r>
                  <a:endParaRPr lang="en-US" altLang="zh-CN" sz="1800" b="1" kern="0" dirty="0" smtClean="0">
                    <a:solidFill>
                      <a:prstClr val="white"/>
                    </a:solidFill>
                    <a:ea typeface="微软雅黑" panose="020B050302020402020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炼厂</a:t>
                  </a:r>
                  <a:r>
                    <a:rPr lang="en-US" altLang="zh-CN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贸易商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endCxn id="102" idx="1"/>
              </p:cNvCxnSpPr>
              <p:nvPr/>
            </p:nvCxnSpPr>
            <p:spPr>
              <a:xfrm flipV="1">
                <a:off x="10378" y="6958"/>
                <a:ext cx="1900" cy="1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</p:grpSp>
      </p:grpSp>
      <p:sp>
        <p:nvSpPr>
          <p:cNvPr id="74" name="Rectangle 10"/>
          <p:cNvSpPr>
            <a:spLocks noChangeArrowheads="1"/>
          </p:cNvSpPr>
          <p:nvPr/>
        </p:nvSpPr>
        <p:spPr bwMode="auto">
          <a:xfrm>
            <a:off x="8164273" y="4270045"/>
            <a:ext cx="111823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anchor="t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加油数据搜集</a:t>
            </a:r>
            <a:endParaRPr lang="en-US" altLang="zh-CN" sz="1200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金融风险评估</a:t>
            </a:r>
            <a:endParaRPr lang="en-US" altLang="zh-CN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2" y="1550234"/>
            <a:ext cx="3459240" cy="4524493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7" name="Group 6"/>
          <p:cNvGrpSpPr/>
          <p:nvPr/>
        </p:nvGrpSpPr>
        <p:grpSpPr>
          <a:xfrm>
            <a:off x="995500" y="5102647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78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0" name="Group 22"/>
          <p:cNvGrpSpPr/>
          <p:nvPr/>
        </p:nvGrpSpPr>
        <p:grpSpPr>
          <a:xfrm>
            <a:off x="1840697" y="5170731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103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3" name="Freeform 67"/>
          <p:cNvSpPr>
            <a:spLocks noEditPoints="1"/>
          </p:cNvSpPr>
          <p:nvPr/>
        </p:nvSpPr>
        <p:spPr bwMode="auto">
          <a:xfrm>
            <a:off x="2699068" y="5120846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66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1.3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1434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7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373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8" name="직선 연결선 3"/>
              <p:cNvCxnSpPr>
                <a:stCxn id="7" idx="1"/>
                <a:endCxn id="7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6"/>
              <p:cNvCxnSpPr>
                <a:stCxn id="7" idx="0"/>
                <a:endCxn id="7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11"/>
              <p:cNvCxnSpPr>
                <a:stCxn id="7" idx="0"/>
                <a:endCxn id="7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3"/>
              <p:cNvCxnSpPr>
                <a:stCxn id="7" idx="1"/>
                <a:endCxn id="7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5"/>
              <p:cNvCxnSpPr>
                <a:stCxn id="7" idx="5"/>
                <a:endCxn id="7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2" name="Group 29"/>
          <p:cNvGrpSpPr/>
          <p:nvPr/>
        </p:nvGrpSpPr>
        <p:grpSpPr bwMode="auto">
          <a:xfrm>
            <a:off x="322580" y="3319779"/>
            <a:ext cx="3370580" cy="756850"/>
            <a:chOff x="423265" y="3426815"/>
            <a:chExt cx="3369904" cy="756741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5"/>
              <a:ext cx="2271257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数十家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大型物流企业</a:t>
              </a:r>
            </a:p>
            <a:p>
              <a:pPr algn="r" eaLnBrk="1" latinLnBrk="1" hangingPunct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管理企业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车辆数万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辆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端：企业用油管理系统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3" name="Group 30"/>
          <p:cNvGrpSpPr/>
          <p:nvPr/>
        </p:nvGrpSpPr>
        <p:grpSpPr bwMode="auto">
          <a:xfrm>
            <a:off x="1348740" y="5203509"/>
            <a:ext cx="2889250" cy="952399"/>
            <a:chOff x="1438275" y="5315696"/>
            <a:chExt cx="2889837" cy="952261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19"/>
              <a:ext cx="2362045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每天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超过</a:t>
              </a:r>
              <a:r>
                <a:rPr lang="en-US" altLang="zh-CN" sz="1400" b="1" dirty="0" smtClean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3000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预约加油订单，客单价约</a:t>
              </a:r>
              <a:r>
                <a:rPr lang="en-US" altLang="zh-CN" sz="1400" b="1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1500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元，复够率超过</a:t>
              </a:r>
              <a:r>
                <a:rPr lang="en-US" altLang="zh-CN" sz="1400" b="1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80%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预约订单：微信公众号预约</a:t>
              </a:r>
              <a:endParaRPr lang="en-US" altLang="ko-KR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4" name="Group 28"/>
          <p:cNvGrpSpPr/>
          <p:nvPr/>
        </p:nvGrpSpPr>
        <p:grpSpPr bwMode="auto">
          <a:xfrm>
            <a:off x="2412683" y="2037712"/>
            <a:ext cx="2965450" cy="773433"/>
            <a:chOff x="2492932" y="2101893"/>
            <a:chExt cx="2964856" cy="773321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3"/>
              <a:ext cx="2964856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下载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用户</a:t>
              </a:r>
              <a:r>
                <a:rPr lang="en-US" altLang="zh-CN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r>
                <a:rPr lang="zh-CN" altLang="en-US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万</a:t>
              </a:r>
              <a:r>
                <a:rPr lang="en-US" altLang="zh-CN" sz="14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</a:p>
            <a:p>
              <a:pPr algn="r" eaLnBrk="1" latinLnBrk="1" hangingPunct="1">
                <a:defRPr/>
              </a:pPr>
              <a:r>
                <a:rPr lang="en-US" altLang="zh-CN" sz="14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r>
                <a:rPr lang="zh-CN" altLang="en-US" sz="14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星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好评软件</a:t>
              </a: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5" name="Group 27"/>
          <p:cNvGrpSpPr/>
          <p:nvPr/>
        </p:nvGrpSpPr>
        <p:grpSpPr bwMode="auto">
          <a:xfrm>
            <a:off x="8496300" y="3327399"/>
            <a:ext cx="3136900" cy="954307"/>
            <a:chOff x="8396712" y="3445855"/>
            <a:chExt cx="3136454" cy="954560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64650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zh-CN" sz="14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en-US" altLang="zh-CN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00</a:t>
              </a:r>
              <a:r>
                <a:rPr lang="en-US" altLang="zh-CN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车队结成战略合作伙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伴</a:t>
              </a:r>
            </a:p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用油预算，司机管理方便高效</a:t>
              </a:r>
            </a:p>
            <a:p>
              <a:pPr latinLnBrk="1">
                <a:defRPr/>
              </a:pP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8836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端：</a:t>
              </a:r>
              <a:r>
                <a:rPr lang="zh-CN" altLang="en-US" sz="180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4346" name="Group 2"/>
          <p:cNvGrpSpPr/>
          <p:nvPr/>
        </p:nvGrpSpPr>
        <p:grpSpPr bwMode="auto">
          <a:xfrm>
            <a:off x="7948613" y="5202233"/>
            <a:ext cx="2724150" cy="736958"/>
            <a:chOff x="7849557" y="5315696"/>
            <a:chExt cx="2723604" cy="736852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430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与中石油中石化北京集团公司合作，每月直采</a:t>
              </a:r>
              <a:r>
                <a:rPr lang="en-US" altLang="zh-CN" sz="1400" b="1" dirty="0" smtClean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20000</a:t>
              </a:r>
              <a:r>
                <a:rPr lang="zh-CN" altLang="en-US" sz="1400" b="1" dirty="0" smtClean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吨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723604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上游集采</a:t>
              </a: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：中石油</a:t>
              </a:r>
              <a:r>
                <a:rPr lang="en-US" altLang="zh-CN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中石化</a:t>
              </a:r>
              <a:endParaRPr lang="zh-CN" altLang="en-US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483225" y="1863725"/>
            <a:ext cx="1225550" cy="1227455"/>
            <a:chOff x="8635" y="3040"/>
            <a:chExt cx="1930" cy="1933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14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油管理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59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物流公司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20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预约订单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56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上游集采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1.4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西航石化流动加油站和撬装加油站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52" name=" 252"/>
          <p:cNvSpPr/>
          <p:nvPr/>
        </p:nvSpPr>
        <p:spPr>
          <a:xfrm>
            <a:off x="2000525" y="2694098"/>
            <a:ext cx="4592320" cy="234315"/>
          </a:xfrm>
          <a:prstGeom prst="mathPlus">
            <a:avLst>
              <a:gd name="adj1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5" name="图片 4" descr="2.pic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5" y="1441162"/>
            <a:ext cx="2161739" cy="29429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1" name="图片 10" descr="10.pic_h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08" y="1441161"/>
            <a:ext cx="4635825" cy="2942949"/>
          </a:xfrm>
          <a:prstGeom prst="rect">
            <a:avLst/>
          </a:prstGeom>
        </p:spPr>
      </p:pic>
      <p:pic>
        <p:nvPicPr>
          <p:cNvPr id="12" name="图片 11" descr="11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2" y="2694098"/>
            <a:ext cx="3536192" cy="2042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2" y="4749351"/>
            <a:ext cx="3536192" cy="18583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5" y="4471793"/>
            <a:ext cx="6927798" cy="21359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3" y="1438682"/>
            <a:ext cx="3536192" cy="109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9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01.公司及模式介绍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42262" y="322556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02.项目合作优势及合作流程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具体实施方案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571298" y="1762177"/>
            <a:ext cx="4370705" cy="97155"/>
            <a:chOff x="10350" y="2715"/>
            <a:chExt cx="6883" cy="663"/>
          </a:xfrm>
        </p:grpSpPr>
        <p:sp>
          <p:nvSpPr>
            <p:cNvPr id="11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073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4000" spc="-150" dirty="0">
                <a:effectLst/>
                <a:latin typeface="微软雅黑" panose="020B0503020204020204" charset="-122"/>
                <a:ea typeface="微软雅黑" panose="020B0503020204020204" charset="-122"/>
              </a:rPr>
              <a:t>项目合作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lang="en-US" altLang="ko-KR" sz="6000" spc="-15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项目合作优势及合作流程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1540</Words>
  <Application>Microsoft Office PowerPoint</Application>
  <PresentationFormat>自定义</PresentationFormat>
  <Paragraphs>214</Paragraphs>
  <Slides>30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kennyxu(徐铮)</cp:lastModifiedBy>
  <cp:revision>433</cp:revision>
  <dcterms:created xsi:type="dcterms:W3CDTF">2015-12-02T02:04:00Z</dcterms:created>
  <dcterms:modified xsi:type="dcterms:W3CDTF">2017-10-27T09:23:33Z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